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1" r:id="rId6"/>
    <p:sldId id="267" r:id="rId7"/>
    <p:sldId id="263" r:id="rId8"/>
    <p:sldId id="264" r:id="rId9"/>
    <p:sldId id="268" r:id="rId10"/>
    <p:sldId id="269" r:id="rId11"/>
    <p:sldId id="266"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3DECB4-8AB0-4262-9B66-FCD7BDE1F6EC}" type="datetimeFigureOut">
              <a:rPr lang="en-US" smtClean="0"/>
              <a:pPr/>
              <a:t>10/14/2013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0C385-8B61-41D1-9B56-30F758B382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Duration</a:t>
            </a:r>
            <a:r>
              <a:rPr lang="en-US" baseline="0" dirty="0" smtClean="0"/>
              <a:t> and Cost</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a:t>
            </a:r>
            <a:r>
              <a:rPr lang="en-US" baseline="0" dirty="0" smtClean="0"/>
              <a:t> you </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vision of AIESEC is to develop its members through the experiences that offers,</a:t>
            </a:r>
            <a:r>
              <a:rPr lang="en-US" baseline="0" dirty="0" smtClean="0"/>
              <a:t> providing them with multicultural and professional knowledge and understanding  by creating an international network of change-agents that aims to bring a positive impact in society (info from aiesec.gr)   </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Description of</a:t>
            </a:r>
            <a:r>
              <a:rPr lang="en-US" baseline="0" dirty="0" smtClean="0"/>
              <a:t> GIP as it is in the booklet </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programs </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Site</a:t>
            </a:r>
            <a:r>
              <a:rPr lang="en-US" baseline="0" dirty="0" smtClean="0"/>
              <a:t> description</a:t>
            </a:r>
            <a:endParaRPr lang="en-US" dirty="0" smtClean="0"/>
          </a:p>
          <a:p>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Countries </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internship with AIESEC?</a:t>
            </a:r>
            <a:r>
              <a:rPr lang="el-GR" dirty="0" smtClean="0"/>
              <a:t>- </a:t>
            </a:r>
            <a:r>
              <a:rPr lang="en-US" dirty="0" smtClean="0"/>
              <a:t>what</a:t>
            </a:r>
            <a:r>
              <a:rPr lang="en-US" baseline="0" dirty="0" smtClean="0"/>
              <a:t> we offer</a:t>
            </a:r>
            <a:r>
              <a:rPr lang="en-US" dirty="0" smtClean="0"/>
              <a:t> 1) preparation 2) support 3) reception </a:t>
            </a:r>
          </a:p>
          <a:p>
            <a:r>
              <a:rPr lang="en-US" dirty="0" smtClean="0"/>
              <a:t>(info</a:t>
            </a:r>
            <a:r>
              <a:rPr lang="en-US" baseline="0" dirty="0" smtClean="0"/>
              <a:t> from booklet)</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do you gain? 1) professional </a:t>
            </a:r>
            <a:r>
              <a:rPr lang="en-US" baseline="0" dirty="0" err="1" smtClean="0"/>
              <a:t>xp</a:t>
            </a:r>
            <a:r>
              <a:rPr lang="en-US" baseline="0" dirty="0" smtClean="0"/>
              <a:t> 2) working in an international environment 3) networking with people from different cultures (booklet)</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Participation process selection-preparation-matching-after</a:t>
            </a:r>
            <a:r>
              <a:rPr lang="en-US" baseline="0" dirty="0" smtClean="0"/>
              <a:t> match preparation-realization-re integration </a:t>
            </a:r>
            <a:endParaRPr lang="en-US" dirty="0"/>
          </a:p>
        </p:txBody>
      </p:sp>
      <p:sp>
        <p:nvSpPr>
          <p:cNvPr id="4" name="Slide Number Placeholder 3"/>
          <p:cNvSpPr>
            <a:spLocks noGrp="1"/>
          </p:cNvSpPr>
          <p:nvPr>
            <p:ph type="sldNum" sz="quarter" idx="10"/>
          </p:nvPr>
        </p:nvSpPr>
        <p:spPr/>
        <p:txBody>
          <a:bodyPr/>
          <a:lstStyle/>
          <a:p>
            <a:fld id="{5270C385-8B61-41D1-9B56-30F758B3827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DBAC0-C631-4FC4-B137-CB5E23FE6D0F}"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50738-A34D-4ADB-8BDE-A0227D23A55D}"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DBAC0-C631-4FC4-B137-CB5E23FE6D0F}" type="datetimeFigureOut">
              <a:rPr lang="en-US" smtClean="0"/>
              <a:pPr/>
              <a:t>10/14/2013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50738-A34D-4ADB-8BDE-A0227D23A55D}" type="slidenum">
              <a:rPr lang="en-US" smtClean="0"/>
              <a:pPr/>
              <a:t>‹#›</a:t>
            </a:fld>
            <a:endParaRPr lang="en-US"/>
          </a:p>
        </p:txBody>
      </p:sp>
      <p:sp>
        <p:nvSpPr>
          <p:cNvPr id="8" name="Rectangle 7"/>
          <p:cNvSpPr/>
          <p:nvPr userDrawn="1"/>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iesec.g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Καλώς ήρθατε</a:t>
            </a:r>
            <a:endParaRPr lang="en-US" dirty="0"/>
          </a:p>
        </p:txBody>
      </p:sp>
      <p:sp>
        <p:nvSpPr>
          <p:cNvPr id="3" name="Subtitle 2"/>
          <p:cNvSpPr>
            <a:spLocks noGrp="1"/>
          </p:cNvSpPr>
          <p:nvPr>
            <p:ph type="subTitle" idx="1"/>
          </p:nvPr>
        </p:nvSpPr>
        <p:spPr/>
        <p:txBody>
          <a:bodyPr/>
          <a:lstStyle/>
          <a:p>
            <a:endParaRPr lang="en-US"/>
          </a:p>
        </p:txBody>
      </p:sp>
      <p:pic>
        <p:nvPicPr>
          <p:cNvPr id="3074" name="Picture 2" descr="C:\Users\Maria\Desktop\AIESEC_logo_without_background.png"/>
          <p:cNvPicPr>
            <a:picLocks noChangeAspect="1" noChangeArrowheads="1"/>
          </p:cNvPicPr>
          <p:nvPr/>
        </p:nvPicPr>
        <p:blipFill>
          <a:blip r:embed="rId3" cstate="print"/>
          <a:srcRect/>
          <a:stretch>
            <a:fillRect/>
          </a:stretch>
        </p:blipFill>
        <p:spPr bwMode="auto">
          <a:xfrm>
            <a:off x="152400" y="5943600"/>
            <a:ext cx="4039520" cy="62244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229600" cy="4525963"/>
          </a:xfrm>
        </p:spPr>
        <p:txBody>
          <a:bodyPr>
            <a:noAutofit/>
          </a:bodyPr>
          <a:lstStyle/>
          <a:p>
            <a:pPr marL="514350" indent="-514350">
              <a:buAutoNum type="arabicPeriod" startAt="6"/>
            </a:pPr>
            <a:r>
              <a:rPr lang="el-GR" sz="2400" dirty="0" smtClean="0"/>
              <a:t>Διαδικασία εύρεσης θέσης με συγκεκριμένο χρονοδιάγραμμα</a:t>
            </a:r>
            <a:r>
              <a:rPr lang="en-US" sz="2400" dirty="0" smtClean="0"/>
              <a:t> </a:t>
            </a:r>
            <a:r>
              <a:rPr lang="el-GR" sz="2400" dirty="0" smtClean="0"/>
              <a:t>και περίοδος συνεντεύξεων με εταιρίες και οργανισμούς</a:t>
            </a:r>
            <a:endParaRPr lang="en-US" sz="2400" dirty="0" smtClean="0"/>
          </a:p>
          <a:p>
            <a:pPr marL="514350" indent="-514350">
              <a:buAutoNum type="arabicPeriod" startAt="6"/>
            </a:pPr>
            <a:r>
              <a:rPr lang="el-GR" sz="2400" dirty="0" smtClean="0"/>
              <a:t>Εύρεση θέσης (match) και προετοιμασία του συμμετέχοντα με</a:t>
            </a:r>
            <a:r>
              <a:rPr lang="en-US" sz="2400" dirty="0" smtClean="0"/>
              <a:t> </a:t>
            </a:r>
            <a:r>
              <a:rPr lang="el-GR" sz="2400" dirty="0" smtClean="0"/>
              <a:t>την βοήθεια του υπευθύνου (βίζα κλπ)</a:t>
            </a:r>
          </a:p>
          <a:p>
            <a:pPr marL="514350" indent="-514350">
              <a:buAutoNum type="arabicPeriod" startAt="8"/>
            </a:pPr>
            <a:r>
              <a:rPr lang="el-GR" sz="2400" dirty="0" smtClean="0"/>
              <a:t>Προετοιμασία και ενημέρωση του συμμετέχοντα για τον</a:t>
            </a:r>
            <a:r>
              <a:rPr lang="en-US" sz="2400" dirty="0" smtClean="0"/>
              <a:t> </a:t>
            </a:r>
            <a:r>
              <a:rPr lang="el-GR" sz="2400" dirty="0" smtClean="0"/>
              <a:t>προορισμό του και καθοδήγηση με όλες τις απαραίτητες πληροφορίες</a:t>
            </a:r>
            <a:r>
              <a:rPr lang="en-US" sz="2400" dirty="0" smtClean="0"/>
              <a:t> </a:t>
            </a:r>
            <a:r>
              <a:rPr lang="el-GR" sz="2400" dirty="0" smtClean="0"/>
              <a:t>για την διάρκεια παραμονής του εκεί (After Match Preparation)</a:t>
            </a:r>
            <a:endParaRPr lang="en-US" sz="2400" dirty="0" smtClean="0"/>
          </a:p>
          <a:p>
            <a:pPr marL="514350" indent="-514350">
              <a:buAutoNum type="arabicPeriod" startAt="8"/>
            </a:pPr>
            <a:r>
              <a:rPr lang="el-GR" sz="2400" dirty="0" smtClean="0"/>
              <a:t>Υποδοχή από την εκάστοτε Τοπική Επιτροπή της εκεί χώρας</a:t>
            </a:r>
            <a:r>
              <a:rPr lang="en-US" sz="2400" dirty="0" smtClean="0"/>
              <a:t> </a:t>
            </a:r>
            <a:r>
              <a:rPr lang="el-GR" sz="2400" dirty="0" smtClean="0"/>
              <a:t>και υποστήριξη καθ’ όλη τη διάρκεια της Πρακτικής καθώς επίσης</a:t>
            </a:r>
            <a:r>
              <a:rPr lang="en-US" sz="2400" dirty="0" smtClean="0"/>
              <a:t> </a:t>
            </a:r>
            <a:r>
              <a:rPr lang="el-GR" sz="2400" dirty="0" smtClean="0"/>
              <a:t>συμμετοχή και σε πολιτισμικές δραστηριότητες</a:t>
            </a:r>
            <a:endParaRPr lang="en-US" sz="2400" dirty="0" smtClean="0"/>
          </a:p>
          <a:p>
            <a:pPr marL="514350" indent="-514350">
              <a:buAutoNum type="arabicPeriod" startAt="8"/>
            </a:pPr>
            <a:r>
              <a:rPr lang="el-GR" sz="2400" dirty="0" smtClean="0"/>
              <a:t>Υποδοχή και επανένταξη με το πέρας της Πρακτικής Άσκησης,</a:t>
            </a:r>
            <a:r>
              <a:rPr lang="en-US" sz="2400" dirty="0" smtClean="0"/>
              <a:t> </a:t>
            </a:r>
            <a:r>
              <a:rPr lang="el-GR" sz="2400" dirty="0" smtClean="0"/>
              <a:t>στην ελληνική κοινωνία (Re- integration seminar)</a:t>
            </a:r>
            <a:endParaRPr lang="en-US" sz="2400" dirty="0" smtClean="0"/>
          </a:p>
          <a:p>
            <a:endParaRPr lang="en-US" sz="24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229600" cy="4525963"/>
          </a:xfrm>
        </p:spPr>
        <p:txBody>
          <a:bodyPr>
            <a:normAutofit fontScale="85000" lnSpcReduction="20000"/>
          </a:bodyPr>
          <a:lstStyle/>
          <a:p>
            <a:pPr>
              <a:buNone/>
            </a:pPr>
            <a:r>
              <a:rPr lang="el-GR" dirty="0" smtClean="0"/>
              <a:t>Διάρκεια Προγράμματος:</a:t>
            </a:r>
          </a:p>
          <a:p>
            <a:r>
              <a:rPr lang="el-GR" dirty="0" smtClean="0"/>
              <a:t>2 μήνες </a:t>
            </a:r>
            <a:r>
              <a:rPr lang="el-GR" dirty="0"/>
              <a:t>για την προετοιμασία του κάθε συμμετέχοντα και </a:t>
            </a:r>
            <a:r>
              <a:rPr lang="el-GR" dirty="0" smtClean="0"/>
              <a:t>την εύρεση </a:t>
            </a:r>
            <a:r>
              <a:rPr lang="el-GR" dirty="0"/>
              <a:t>της θέσης</a:t>
            </a:r>
            <a:r>
              <a:rPr lang="el-GR" dirty="0" smtClean="0"/>
              <a:t>.</a:t>
            </a:r>
          </a:p>
          <a:p>
            <a:r>
              <a:rPr lang="el-GR" dirty="0" smtClean="0"/>
              <a:t>6-12 μήνες </a:t>
            </a:r>
            <a:r>
              <a:rPr lang="el-GR" dirty="0"/>
              <a:t>Πρακτική Άσκηση στο εξωτερικό στη </a:t>
            </a:r>
            <a:r>
              <a:rPr lang="el-GR" dirty="0" smtClean="0"/>
              <a:t>θέση που </a:t>
            </a:r>
            <a:r>
              <a:rPr lang="el-GR" dirty="0"/>
              <a:t>ο συμμετέχων έχει επιλεγεί</a:t>
            </a:r>
            <a:r>
              <a:rPr lang="el-GR" dirty="0" smtClean="0"/>
              <a:t>.</a:t>
            </a:r>
          </a:p>
          <a:p>
            <a:pPr>
              <a:buNone/>
            </a:pPr>
            <a:endParaRPr lang="el-GR" dirty="0"/>
          </a:p>
          <a:p>
            <a:pPr>
              <a:buNone/>
            </a:pPr>
            <a:r>
              <a:rPr lang="el-GR" dirty="0" smtClean="0"/>
              <a:t>Κόστος:</a:t>
            </a:r>
          </a:p>
          <a:p>
            <a:pPr>
              <a:buNone/>
            </a:pPr>
            <a:r>
              <a:rPr lang="el-GR" dirty="0" smtClean="0"/>
              <a:t>190 ευρώ* για:</a:t>
            </a:r>
          </a:p>
          <a:p>
            <a:r>
              <a:rPr lang="el-GR" dirty="0"/>
              <a:t>τις υπηρεσίες από την Τοπική Επιτροπή</a:t>
            </a:r>
          </a:p>
          <a:p>
            <a:r>
              <a:rPr lang="el-GR" dirty="0"/>
              <a:t>o την πρόσβαση στην πλατφόρμα εύρεσης θέσης και</a:t>
            </a:r>
          </a:p>
          <a:p>
            <a:r>
              <a:rPr lang="en-US" dirty="0"/>
              <a:t>o </a:t>
            </a:r>
            <a:r>
              <a:rPr lang="el-GR" dirty="0"/>
              <a:t>την προετοιμασία</a:t>
            </a:r>
            <a:r>
              <a:rPr lang="el-GR" dirty="0" smtClean="0"/>
              <a:t>.</a:t>
            </a:r>
          </a:p>
        </p:txBody>
      </p:sp>
      <p:sp>
        <p:nvSpPr>
          <p:cNvPr id="4" name="TextBox 3"/>
          <p:cNvSpPr txBox="1"/>
          <p:nvPr/>
        </p:nvSpPr>
        <p:spPr>
          <a:xfrm>
            <a:off x="685800" y="5257800"/>
            <a:ext cx="7772400" cy="1815882"/>
          </a:xfrm>
          <a:prstGeom prst="rect">
            <a:avLst/>
          </a:prstGeom>
          <a:noFill/>
        </p:spPr>
        <p:txBody>
          <a:bodyPr wrap="square" rtlCol="0">
            <a:spAutoFit/>
          </a:bodyPr>
          <a:lstStyle/>
          <a:p>
            <a:pPr algn="r">
              <a:buNone/>
            </a:pPr>
            <a:r>
              <a:rPr lang="el-GR" sz="1600" dirty="0" smtClean="0"/>
              <a:t>Τα μεταφορικά έξοδα για την Πρακτική καλύπτονται από τον υποψήφιο.</a:t>
            </a:r>
          </a:p>
          <a:p>
            <a:pPr algn="r">
              <a:buNone/>
            </a:pPr>
            <a:r>
              <a:rPr lang="el-GR" sz="1600" dirty="0" smtClean="0"/>
              <a:t>*Ο υποψήφιος, καλύπτει τα έξοδα διαμονής και διατροφής του από τον μισθό που λαμβάνει μηνιαίως από την επιχείρηση/ Οργανισμό. Ο μισθός είναι ανάλογος της πραγματικότητας της εκεί χώρας.</a:t>
            </a:r>
          </a:p>
          <a:p>
            <a:pPr algn="r">
              <a:buNone/>
            </a:pPr>
            <a:r>
              <a:rPr lang="el-GR" sz="1600" dirty="0" smtClean="0"/>
              <a:t>*O υποψήφιος καταβάλει πρώτα το ποσό των </a:t>
            </a:r>
            <a:r>
              <a:rPr lang="en-US" sz="1600" dirty="0" smtClean="0"/>
              <a:t>100</a:t>
            </a:r>
            <a:r>
              <a:rPr lang="el-GR" sz="1600" dirty="0" smtClean="0"/>
              <a:t>€ και μετά την εύρεση</a:t>
            </a:r>
            <a:r>
              <a:rPr lang="en-US" sz="1600" dirty="0"/>
              <a:t> </a:t>
            </a:r>
            <a:r>
              <a:rPr lang="el-GR" sz="1600" dirty="0" smtClean="0"/>
              <a:t>της πρακτικής του τα υπόλοιπα 90€.</a:t>
            </a:r>
            <a:endParaRPr lang="en-US" sz="1600" dirty="0" smtClean="0"/>
          </a:p>
          <a:p>
            <a:pPr algn="r"/>
            <a:endParaRPr lang="en-US" sz="16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90800"/>
            <a:ext cx="8229600" cy="1143000"/>
          </a:xfrm>
        </p:spPr>
        <p:txBody>
          <a:bodyPr/>
          <a:lstStyle/>
          <a:p>
            <a:r>
              <a:rPr lang="el-GR" dirty="0" smtClean="0"/>
              <a:t>Ευχαριστούμε!</a:t>
            </a:r>
            <a:endParaRPr lang="en-US" dirty="0"/>
          </a:p>
        </p:txBody>
      </p:sp>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229600" cy="4525963"/>
          </a:xfrm>
        </p:spPr>
        <p:txBody>
          <a:bodyPr/>
          <a:lstStyle/>
          <a:p>
            <a:pPr algn="ctr">
              <a:buNone/>
            </a:pPr>
            <a:r>
              <a:rPr lang="el-GR" dirty="0"/>
              <a:t>Όραμα της </a:t>
            </a:r>
            <a:r>
              <a:rPr lang="el-GR" b="1" dirty="0"/>
              <a:t>AIESEC</a:t>
            </a:r>
            <a:r>
              <a:rPr lang="el-GR" dirty="0"/>
              <a:t> είναι να αναπτύξει τα μέλη της μέσα από τις εμπειρίες που τους προσφέρει και να τους παρέχει πολιτισμική και εργασιακή γνώση και κατανόηση, δημιουργώντας ένα διεθνές δίκτυο από φορείς αλλαγής που σκοπό έχουν να φέρουν ένα θετικό αντίκτυπο στην κοινωνία.</a:t>
            </a: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229600" cy="4525963"/>
          </a:xfrm>
        </p:spPr>
        <p:txBody>
          <a:bodyPr>
            <a:normAutofit/>
          </a:bodyPr>
          <a:lstStyle/>
          <a:p>
            <a:pPr>
              <a:buNone/>
            </a:pPr>
            <a:r>
              <a:rPr lang="en-US" dirty="0" smtClean="0"/>
              <a:t>   </a:t>
            </a:r>
            <a:r>
              <a:rPr lang="el-GR" dirty="0" smtClean="0"/>
              <a:t>Το </a:t>
            </a:r>
            <a:r>
              <a:rPr lang="el-GR" dirty="0"/>
              <a:t>Διεθνές Πρόγραμμα Πρακτικής </a:t>
            </a:r>
            <a:r>
              <a:rPr lang="el-GR" dirty="0" smtClean="0"/>
              <a:t>άσκησης</a:t>
            </a:r>
            <a:r>
              <a:rPr lang="en-US" dirty="0" smtClean="0"/>
              <a:t> </a:t>
            </a:r>
            <a:r>
              <a:rPr lang="el-GR" dirty="0" smtClean="0"/>
              <a:t>(Global </a:t>
            </a:r>
            <a:r>
              <a:rPr lang="el-GR" dirty="0"/>
              <a:t>Internship </a:t>
            </a:r>
            <a:r>
              <a:rPr lang="el-GR" dirty="0" smtClean="0"/>
              <a:t>Program)</a:t>
            </a:r>
            <a:r>
              <a:rPr lang="en-US" dirty="0" smtClean="0"/>
              <a:t> </a:t>
            </a:r>
            <a:r>
              <a:rPr lang="el-GR" dirty="0" smtClean="0"/>
              <a:t>είναι </a:t>
            </a:r>
            <a:r>
              <a:rPr lang="el-GR" dirty="0"/>
              <a:t>το πρόγραμμα που σου δίνει την ευκαιρία να αναπτύξεις </a:t>
            </a:r>
            <a:r>
              <a:rPr lang="el-GR" dirty="0" smtClean="0"/>
              <a:t>τις</a:t>
            </a:r>
            <a:r>
              <a:rPr lang="en-US" dirty="0" smtClean="0"/>
              <a:t> </a:t>
            </a:r>
            <a:r>
              <a:rPr lang="el-GR" dirty="0" smtClean="0"/>
              <a:t>ηγετικές </a:t>
            </a:r>
            <a:r>
              <a:rPr lang="el-GR" dirty="0"/>
              <a:t>σου ικανότητες και τα προσωπικά σου χαρακτηριστικά, </a:t>
            </a:r>
            <a:r>
              <a:rPr lang="el-GR" dirty="0" smtClean="0"/>
              <a:t>μέσα</a:t>
            </a:r>
            <a:r>
              <a:rPr lang="en-US" dirty="0" smtClean="0"/>
              <a:t> </a:t>
            </a:r>
            <a:r>
              <a:rPr lang="el-GR" dirty="0" smtClean="0"/>
              <a:t>από </a:t>
            </a:r>
            <a:r>
              <a:rPr lang="el-GR" dirty="0"/>
              <a:t>μια επαγγελματική εμπειρία πρακτικής άσκησης στο εξωτερικό </a:t>
            </a:r>
            <a:r>
              <a:rPr lang="el-GR" dirty="0" smtClean="0"/>
              <a:t>σε</a:t>
            </a:r>
            <a:r>
              <a:rPr lang="en-US" dirty="0" smtClean="0"/>
              <a:t> </a:t>
            </a:r>
            <a:r>
              <a:rPr lang="el-GR" dirty="0" smtClean="0"/>
              <a:t>ένα </a:t>
            </a:r>
            <a:r>
              <a:rPr lang="el-GR" dirty="0"/>
              <a:t>διεθνές περιβάλλον ανάπτυξης.</a:t>
            </a:r>
            <a:endParaRPr lang="en-US" dirty="0"/>
          </a:p>
        </p:txBody>
      </p:sp>
      <p:pic>
        <p:nvPicPr>
          <p:cNvPr id="2051" name="Picture 3" descr="D:\AIESEC\MC Manager\global-talent.png"/>
          <p:cNvPicPr>
            <a:picLocks noChangeAspect="1" noChangeArrowheads="1"/>
          </p:cNvPicPr>
          <p:nvPr/>
        </p:nvPicPr>
        <p:blipFill>
          <a:blip r:embed="rId3" cstate="print"/>
          <a:srcRect/>
          <a:stretch>
            <a:fillRect/>
          </a:stretch>
        </p:blipFill>
        <p:spPr bwMode="auto">
          <a:xfrm>
            <a:off x="3124200" y="4648200"/>
            <a:ext cx="5048250" cy="190500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95600"/>
            <a:ext cx="8229600" cy="1143000"/>
          </a:xfrm>
        </p:spPr>
        <p:txBody>
          <a:bodyPr/>
          <a:lstStyle/>
          <a:p>
            <a:r>
              <a:rPr lang="el-GR" dirty="0" smtClean="0"/>
              <a:t>Το πρόγραμμά </a:t>
            </a:r>
            <a:r>
              <a:rPr lang="el-GR" dirty="0" smtClean="0"/>
              <a:t>μας</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19400"/>
            <a:ext cx="8229600" cy="4525963"/>
          </a:xfrm>
        </p:spPr>
        <p:txBody>
          <a:bodyPr/>
          <a:lstStyle/>
          <a:p>
            <a:pPr>
              <a:buNone/>
            </a:pPr>
            <a:r>
              <a:rPr lang="en-US" dirty="0" smtClean="0"/>
              <a:t>E</a:t>
            </a:r>
            <a:r>
              <a:rPr lang="el-GR" dirty="0" smtClean="0"/>
              <a:t>νδυνάμωση </a:t>
            </a:r>
            <a:r>
              <a:rPr lang="el-GR" dirty="0"/>
              <a:t>των συμμετεχόντων και η παροχή επαγγελματικής εμπειρίας πάνω στον  τομέα του </a:t>
            </a:r>
            <a:r>
              <a:rPr lang="el-GR" b="1" dirty="0"/>
              <a:t>Μάρκετινγκ</a:t>
            </a:r>
            <a:r>
              <a:rPr lang="el-GR" dirty="0"/>
              <a:t>, της </a:t>
            </a:r>
            <a:r>
              <a:rPr lang="el-GR" b="1" dirty="0"/>
              <a:t>Διοίκησης Επιχειρήσεων </a:t>
            </a:r>
            <a:r>
              <a:rPr lang="el-GR" dirty="0"/>
              <a:t>και των </a:t>
            </a:r>
            <a:r>
              <a:rPr lang="el-GR" b="1" dirty="0"/>
              <a:t>Χρηματοοικονομικών</a:t>
            </a:r>
            <a:r>
              <a:rPr lang="el-GR" dirty="0"/>
              <a:t>.</a:t>
            </a:r>
            <a:endParaRPr lang="en-US" dirty="0"/>
          </a:p>
        </p:txBody>
      </p:sp>
      <p:pic>
        <p:nvPicPr>
          <p:cNvPr id="5122" name="Picture 2" descr="D:\AIESEC\MC Manager\logos\Global Talents-04.png"/>
          <p:cNvPicPr>
            <a:picLocks noChangeAspect="1" noChangeArrowheads="1"/>
          </p:cNvPicPr>
          <p:nvPr/>
        </p:nvPicPr>
        <p:blipFill>
          <a:blip r:embed="rId3" cstate="print"/>
          <a:srcRect/>
          <a:stretch>
            <a:fillRect/>
          </a:stretch>
        </p:blipFill>
        <p:spPr bwMode="auto">
          <a:xfrm>
            <a:off x="3733800" y="0"/>
            <a:ext cx="4501200" cy="2662979"/>
          </a:xfrm>
          <a:prstGeom prst="rect">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Χώρες	</a:t>
            </a:r>
            <a:endParaRPr lang="en-US" dirty="0"/>
          </a:p>
        </p:txBody>
      </p:sp>
      <p:sp>
        <p:nvSpPr>
          <p:cNvPr id="3" name="Content Placeholder 2"/>
          <p:cNvSpPr>
            <a:spLocks noGrp="1"/>
          </p:cNvSpPr>
          <p:nvPr>
            <p:ph idx="1"/>
          </p:nvPr>
        </p:nvSpPr>
        <p:spPr>
          <a:xfrm>
            <a:off x="0" y="2514600"/>
            <a:ext cx="8229600" cy="4525963"/>
          </a:xfrm>
        </p:spPr>
        <p:txBody>
          <a:bodyPr/>
          <a:lstStyle/>
          <a:p>
            <a:pPr algn="ctr">
              <a:buNone/>
            </a:pPr>
            <a:r>
              <a:rPr lang="el-GR" dirty="0" smtClean="0"/>
              <a:t>Ιταλία, Αυστρία, Τουρκία, Κίνα, Βραζιλία, Ινδία, Ουγγαρία, κτλ</a:t>
            </a:r>
            <a:endParaRPr lang="en-US" dirty="0"/>
          </a:p>
          <a:p>
            <a:pPr algn="ctr">
              <a:buNone/>
            </a:pPr>
            <a:endParaRPr lang="en-US" dirty="0"/>
          </a:p>
        </p:txBody>
      </p:sp>
      <p:pic>
        <p:nvPicPr>
          <p:cNvPr id="9218" name="Picture 2" descr="D:\AIESEC\MC Manager\logos\images (1).jpg"/>
          <p:cNvPicPr>
            <a:picLocks noChangeAspect="1" noChangeArrowheads="1"/>
          </p:cNvPicPr>
          <p:nvPr/>
        </p:nvPicPr>
        <p:blipFill>
          <a:blip r:embed="rId3" cstate="print"/>
          <a:srcRect/>
          <a:stretch>
            <a:fillRect/>
          </a:stretch>
        </p:blipFill>
        <p:spPr bwMode="auto">
          <a:xfrm rot="21166662">
            <a:off x="327777" y="4653539"/>
            <a:ext cx="2619375" cy="1743075"/>
          </a:xfrm>
          <a:prstGeom prst="rect">
            <a:avLst/>
          </a:prstGeom>
          <a:noFill/>
        </p:spPr>
      </p:pic>
      <p:pic>
        <p:nvPicPr>
          <p:cNvPr id="9219" name="Picture 3" descr="D:\AIESEC\MC Manager\logos\images (2).jpg"/>
          <p:cNvPicPr>
            <a:picLocks noChangeAspect="1" noChangeArrowheads="1"/>
          </p:cNvPicPr>
          <p:nvPr/>
        </p:nvPicPr>
        <p:blipFill>
          <a:blip r:embed="rId4" cstate="print"/>
          <a:srcRect/>
          <a:stretch>
            <a:fillRect/>
          </a:stretch>
        </p:blipFill>
        <p:spPr bwMode="auto">
          <a:xfrm rot="21295974">
            <a:off x="304800" y="1219200"/>
            <a:ext cx="4000500" cy="1143000"/>
          </a:xfrm>
          <a:prstGeom prst="rect">
            <a:avLst/>
          </a:prstGeom>
          <a:noFill/>
        </p:spPr>
      </p:pic>
      <p:pic>
        <p:nvPicPr>
          <p:cNvPr id="9220" name="Picture 4" descr="D:\AIESEC\MC Manager\logos\αρχείο λήψης.jpg"/>
          <p:cNvPicPr>
            <a:picLocks noChangeAspect="1" noChangeArrowheads="1"/>
          </p:cNvPicPr>
          <p:nvPr/>
        </p:nvPicPr>
        <p:blipFill>
          <a:blip r:embed="rId5" cstate="print"/>
          <a:srcRect/>
          <a:stretch>
            <a:fillRect/>
          </a:stretch>
        </p:blipFill>
        <p:spPr bwMode="auto">
          <a:xfrm>
            <a:off x="5943600" y="457200"/>
            <a:ext cx="2466975" cy="1847850"/>
          </a:xfrm>
          <a:prstGeom prst="rect">
            <a:avLst/>
          </a:prstGeom>
          <a:noFill/>
        </p:spPr>
      </p:pic>
      <p:pic>
        <p:nvPicPr>
          <p:cNvPr id="9221" name="Picture 5" descr="D:\AIESEC\MC Manager\logos\images.jpg"/>
          <p:cNvPicPr>
            <a:picLocks noChangeAspect="1" noChangeArrowheads="1"/>
          </p:cNvPicPr>
          <p:nvPr/>
        </p:nvPicPr>
        <p:blipFill>
          <a:blip r:embed="rId6" cstate="print"/>
          <a:srcRect/>
          <a:stretch>
            <a:fillRect/>
          </a:stretch>
        </p:blipFill>
        <p:spPr bwMode="auto">
          <a:xfrm rot="805908">
            <a:off x="4827431" y="4443351"/>
            <a:ext cx="3052878" cy="190267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checkerboard(across)">
                                      <p:cBhvr>
                                        <p:cTn id="7" dur="1000"/>
                                        <p:tgtEl>
                                          <p:spTgt spid="9219"/>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9220"/>
                                        </p:tgtEl>
                                        <p:attrNameLst>
                                          <p:attrName>style.visibility</p:attrName>
                                        </p:attrNameLst>
                                      </p:cBhvr>
                                      <p:to>
                                        <p:strVal val="visible"/>
                                      </p:to>
                                    </p:set>
                                    <p:animEffect transition="in" filter="checkerboard(across)">
                                      <p:cBhvr>
                                        <p:cTn id="11" dur="1000"/>
                                        <p:tgtEl>
                                          <p:spTgt spid="9220"/>
                                        </p:tgtEl>
                                      </p:cBhvr>
                                    </p:animEffect>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9218"/>
                                        </p:tgtEl>
                                        <p:attrNameLst>
                                          <p:attrName>style.visibility</p:attrName>
                                        </p:attrNameLst>
                                      </p:cBhvr>
                                      <p:to>
                                        <p:strVal val="visible"/>
                                      </p:to>
                                    </p:set>
                                    <p:animEffect transition="in" filter="checkerboard(across)">
                                      <p:cBhvr>
                                        <p:cTn id="15" dur="1000"/>
                                        <p:tgtEl>
                                          <p:spTgt spid="9218"/>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9221"/>
                                        </p:tgtEl>
                                        <p:attrNameLst>
                                          <p:attrName>style.visibility</p:attrName>
                                        </p:attrNameLst>
                                      </p:cBhvr>
                                      <p:to>
                                        <p:strVal val="visible"/>
                                      </p:to>
                                    </p:set>
                                    <p:animEffect transition="in" filter="checkerboard(across)">
                                      <p:cBhvr>
                                        <p:cTn id="19" dur="10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l-GR" b="1" dirty="0" smtClean="0"/>
              <a:t>Τι προσφέρουμε</a:t>
            </a:r>
            <a:endParaRPr lang="en-US" dirty="0"/>
          </a:p>
        </p:txBody>
      </p:sp>
      <p:sp>
        <p:nvSpPr>
          <p:cNvPr id="3" name="Content Placeholder 2"/>
          <p:cNvSpPr>
            <a:spLocks noGrp="1"/>
          </p:cNvSpPr>
          <p:nvPr>
            <p:ph idx="1"/>
          </p:nvPr>
        </p:nvSpPr>
        <p:spPr>
          <a:xfrm>
            <a:off x="0" y="1143000"/>
            <a:ext cx="5943600" cy="4419600"/>
          </a:xfrm>
        </p:spPr>
        <p:txBody>
          <a:bodyPr>
            <a:noAutofit/>
          </a:bodyPr>
          <a:lstStyle/>
          <a:p>
            <a:pPr>
              <a:buNone/>
            </a:pPr>
            <a:r>
              <a:rPr lang="el-GR" sz="2400" dirty="0"/>
              <a:t>• </a:t>
            </a:r>
            <a:r>
              <a:rPr lang="el-GR" sz="2400" b="1" dirty="0" smtClean="0"/>
              <a:t>Προετοιμασία</a:t>
            </a:r>
            <a:r>
              <a:rPr lang="el-GR" sz="2400" dirty="0" smtClean="0"/>
              <a:t> </a:t>
            </a:r>
            <a:r>
              <a:rPr lang="el-GR" sz="2400" dirty="0"/>
              <a:t>για το Πρόγραμμα βασισμένη </a:t>
            </a:r>
            <a:r>
              <a:rPr lang="el-GR" sz="2400" dirty="0" smtClean="0"/>
              <a:t>στην</a:t>
            </a:r>
            <a:r>
              <a:rPr lang="en-US" sz="2400" dirty="0" smtClean="0"/>
              <a:t> </a:t>
            </a:r>
            <a:r>
              <a:rPr lang="el-GR" sz="2400" dirty="0" smtClean="0"/>
              <a:t>ανάπτυξη </a:t>
            </a:r>
            <a:r>
              <a:rPr lang="el-GR" sz="2400" dirty="0"/>
              <a:t>συγκεκριμένων ικανοτήτων για την ομαλή εισαγωγή </a:t>
            </a:r>
            <a:r>
              <a:rPr lang="el-GR" sz="2400" dirty="0" smtClean="0"/>
              <a:t>του</a:t>
            </a:r>
            <a:r>
              <a:rPr lang="en-US" sz="2400" dirty="0" smtClean="0"/>
              <a:t> </a:t>
            </a:r>
            <a:r>
              <a:rPr lang="el-GR" sz="2400" dirty="0" smtClean="0"/>
              <a:t>συμμετέχοντα </a:t>
            </a:r>
            <a:r>
              <a:rPr lang="el-GR" sz="2400" dirty="0"/>
              <a:t>στο εργασιακό περιβάλλον</a:t>
            </a:r>
            <a:r>
              <a:rPr lang="el-GR" sz="2400" dirty="0" smtClean="0"/>
              <a:t>.</a:t>
            </a:r>
            <a:endParaRPr lang="en-US" sz="2400" dirty="0" smtClean="0"/>
          </a:p>
          <a:p>
            <a:pPr>
              <a:buNone/>
            </a:pPr>
            <a:endParaRPr lang="el-GR" sz="2400" dirty="0"/>
          </a:p>
          <a:p>
            <a:pPr>
              <a:buNone/>
            </a:pPr>
            <a:r>
              <a:rPr lang="el-GR" sz="2400" dirty="0"/>
              <a:t>• </a:t>
            </a:r>
            <a:r>
              <a:rPr lang="en-US" sz="2400" b="1" dirty="0"/>
              <a:t>Y</a:t>
            </a:r>
            <a:r>
              <a:rPr lang="el-GR" sz="2400" b="1" dirty="0" smtClean="0"/>
              <a:t>ποστήριξη</a:t>
            </a:r>
            <a:r>
              <a:rPr lang="el-GR" sz="2400" dirty="0" smtClean="0"/>
              <a:t> </a:t>
            </a:r>
            <a:r>
              <a:rPr lang="el-GR" sz="2400" dirty="0"/>
              <a:t>του συμμετέχοντα από την </a:t>
            </a:r>
            <a:r>
              <a:rPr lang="el-GR" sz="2400" dirty="0" smtClean="0"/>
              <a:t>Τοπική</a:t>
            </a:r>
            <a:r>
              <a:rPr lang="en-US" sz="2400" dirty="0" smtClean="0"/>
              <a:t> </a:t>
            </a:r>
            <a:r>
              <a:rPr lang="el-GR" sz="2400" dirty="0" smtClean="0"/>
              <a:t>Επιτροπή </a:t>
            </a:r>
            <a:r>
              <a:rPr lang="el-GR" sz="2400" dirty="0"/>
              <a:t>καθ’ όλη τη διάρκεια της διαδικασίας εύρεσης πρακτικής </a:t>
            </a:r>
            <a:r>
              <a:rPr lang="el-GR" sz="2400" dirty="0" smtClean="0"/>
              <a:t>και</a:t>
            </a:r>
            <a:r>
              <a:rPr lang="en-US" sz="2400" dirty="0" smtClean="0"/>
              <a:t> </a:t>
            </a:r>
            <a:r>
              <a:rPr lang="el-GR" sz="2400" dirty="0" smtClean="0"/>
              <a:t>προετοιμασία </a:t>
            </a:r>
            <a:r>
              <a:rPr lang="el-GR" sz="2400" dirty="0"/>
              <a:t>για τη χώρα επιλογής</a:t>
            </a:r>
            <a:r>
              <a:rPr lang="el-GR" sz="2400" dirty="0" smtClean="0"/>
              <a:t>.</a:t>
            </a:r>
            <a:endParaRPr lang="en-US" sz="2400" dirty="0" smtClean="0"/>
          </a:p>
          <a:p>
            <a:pPr>
              <a:buNone/>
            </a:pPr>
            <a:endParaRPr lang="en-US" sz="2400" dirty="0" smtClean="0"/>
          </a:p>
          <a:p>
            <a:pPr>
              <a:buNone/>
            </a:pPr>
            <a:r>
              <a:rPr lang="el-GR" sz="2400" dirty="0" smtClean="0"/>
              <a:t>• </a:t>
            </a:r>
            <a:r>
              <a:rPr lang="el-GR" sz="2400" b="1" dirty="0"/>
              <a:t>Π</a:t>
            </a:r>
            <a:r>
              <a:rPr lang="el-GR" sz="2400" b="1" dirty="0" smtClean="0"/>
              <a:t>ρόγραμμα </a:t>
            </a:r>
            <a:r>
              <a:rPr lang="el-GR" sz="2400" b="1" dirty="0"/>
              <a:t>ένταξης </a:t>
            </a:r>
            <a:r>
              <a:rPr lang="el-GR" sz="2400" dirty="0"/>
              <a:t>στην εκεί κοινωνία από </a:t>
            </a:r>
            <a:r>
              <a:rPr lang="el-GR" sz="2400" dirty="0" smtClean="0"/>
              <a:t>την</a:t>
            </a:r>
            <a:r>
              <a:rPr lang="en-US" sz="2400" dirty="0" smtClean="0"/>
              <a:t> </a:t>
            </a:r>
            <a:r>
              <a:rPr lang="el-GR" sz="2400" dirty="0" smtClean="0"/>
              <a:t>Υπεύθυνη </a:t>
            </a:r>
            <a:r>
              <a:rPr lang="el-GR" sz="2400" dirty="0"/>
              <a:t>Τοπική Επιτροπή της AIESEC και </a:t>
            </a:r>
            <a:r>
              <a:rPr lang="el-GR" sz="2400" b="1" dirty="0"/>
              <a:t>συμμετοχή σε </a:t>
            </a:r>
            <a:r>
              <a:rPr lang="el-GR" sz="2400" b="1" dirty="0" smtClean="0"/>
              <a:t>πολιτισμικές</a:t>
            </a:r>
            <a:r>
              <a:rPr lang="en-US" sz="2400" b="1" dirty="0" smtClean="0"/>
              <a:t> </a:t>
            </a:r>
            <a:r>
              <a:rPr lang="el-GR" sz="2400" b="1" dirty="0" smtClean="0"/>
              <a:t>δραστηριότητες </a:t>
            </a:r>
            <a:r>
              <a:rPr lang="el-GR" sz="2400" b="1" dirty="0"/>
              <a:t>της εκεί χώρας.</a:t>
            </a:r>
            <a:endParaRPr lang="en-US" sz="2400" b="1" dirty="0"/>
          </a:p>
        </p:txBody>
      </p:sp>
      <p:pic>
        <p:nvPicPr>
          <p:cNvPr id="7172" name="Picture 4"/>
          <p:cNvPicPr>
            <a:picLocks noChangeAspect="1" noChangeArrowheads="1"/>
          </p:cNvPicPr>
          <p:nvPr/>
        </p:nvPicPr>
        <p:blipFill>
          <a:blip r:embed="rId3" cstate="print"/>
          <a:srcRect/>
          <a:stretch>
            <a:fillRect/>
          </a:stretch>
        </p:blipFill>
        <p:spPr bwMode="auto">
          <a:xfrm rot="601468">
            <a:off x="5722087" y="2769639"/>
            <a:ext cx="3115004" cy="210567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dirty="0" smtClean="0"/>
              <a:t>Τι κερδίζεις</a:t>
            </a:r>
            <a:endParaRPr lang="en-US" dirty="0"/>
          </a:p>
        </p:txBody>
      </p:sp>
      <p:sp>
        <p:nvSpPr>
          <p:cNvPr id="3" name="Content Placeholder 2"/>
          <p:cNvSpPr>
            <a:spLocks noGrp="1"/>
          </p:cNvSpPr>
          <p:nvPr>
            <p:ph idx="1"/>
          </p:nvPr>
        </p:nvSpPr>
        <p:spPr>
          <a:xfrm>
            <a:off x="0" y="2743200"/>
            <a:ext cx="8229600" cy="4525963"/>
          </a:xfrm>
        </p:spPr>
        <p:txBody>
          <a:bodyPr/>
          <a:lstStyle/>
          <a:p>
            <a:r>
              <a:rPr lang="el-GR" dirty="0" smtClean="0"/>
              <a:t>Επαγγελματική </a:t>
            </a:r>
            <a:r>
              <a:rPr lang="el-GR" dirty="0"/>
              <a:t>εμπειρία και κατάρτιση </a:t>
            </a:r>
            <a:r>
              <a:rPr lang="el-GR" dirty="0" smtClean="0"/>
              <a:t>στον τομέα </a:t>
            </a:r>
            <a:r>
              <a:rPr lang="el-GR" dirty="0"/>
              <a:t>απασχόλησης σ</a:t>
            </a:r>
            <a:r>
              <a:rPr lang="el-GR" dirty="0" smtClean="0"/>
              <a:t>ου.</a:t>
            </a:r>
          </a:p>
          <a:p>
            <a:r>
              <a:rPr lang="el-GR" dirty="0" smtClean="0"/>
              <a:t>Εργάζεσαι </a:t>
            </a:r>
            <a:r>
              <a:rPr lang="el-GR" dirty="0"/>
              <a:t>σε ένα διεθνές περιβάλλον μάθησης και </a:t>
            </a:r>
            <a:r>
              <a:rPr lang="el-GR" dirty="0" smtClean="0"/>
              <a:t>συνεχούς εκπαίδευσης.</a:t>
            </a:r>
          </a:p>
          <a:p>
            <a:r>
              <a:rPr lang="el-GR" dirty="0" smtClean="0"/>
              <a:t>Αλληλεπιδράς </a:t>
            </a:r>
            <a:r>
              <a:rPr lang="el-GR" dirty="0"/>
              <a:t>με άτομα από διαφορετικές κουλτούρες, </a:t>
            </a:r>
            <a:r>
              <a:rPr lang="el-GR" dirty="0" smtClean="0"/>
              <a:t>αποκτώντας ένα </a:t>
            </a:r>
            <a:r>
              <a:rPr lang="el-GR" dirty="0"/>
              <a:t>προσωπικό και επαγγελματικό δίκτυο επαφών και σχέσεων.</a:t>
            </a:r>
            <a:endParaRPr lang="el-GR" dirty="0" smtClean="0"/>
          </a:p>
          <a:p>
            <a:endParaRPr lang="en-US" dirty="0"/>
          </a:p>
        </p:txBody>
      </p:sp>
      <p:pic>
        <p:nvPicPr>
          <p:cNvPr id="8194" name="Picture 2"/>
          <p:cNvPicPr>
            <a:picLocks noChangeAspect="1" noChangeArrowheads="1"/>
          </p:cNvPicPr>
          <p:nvPr/>
        </p:nvPicPr>
        <p:blipFill>
          <a:blip r:embed="rId3" cstate="print"/>
          <a:srcRect/>
          <a:stretch>
            <a:fillRect/>
          </a:stretch>
        </p:blipFill>
        <p:spPr bwMode="auto">
          <a:xfrm rot="326701">
            <a:off x="3777543" y="-48535"/>
            <a:ext cx="3924300" cy="2714625"/>
          </a:xfrm>
          <a:prstGeom prst="rect">
            <a:avLst/>
          </a:prstGeom>
          <a:noFill/>
          <a:ln w="9525">
            <a:noFill/>
            <a:miter lim="800000"/>
            <a:headEnd/>
            <a:tailEnd/>
          </a:ln>
        </p:spPr>
      </p:pic>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pPr algn="l"/>
            <a:r>
              <a:rPr lang="el-GR" dirty="0" smtClean="0"/>
              <a:t>Στάδια προγράμματος</a:t>
            </a:r>
            <a:endParaRPr lang="en-US" dirty="0"/>
          </a:p>
        </p:txBody>
      </p:sp>
      <p:sp>
        <p:nvSpPr>
          <p:cNvPr id="3" name="Content Placeholder 2"/>
          <p:cNvSpPr>
            <a:spLocks noGrp="1"/>
          </p:cNvSpPr>
          <p:nvPr>
            <p:ph idx="1"/>
          </p:nvPr>
        </p:nvSpPr>
        <p:spPr>
          <a:xfrm>
            <a:off x="0" y="1295400"/>
            <a:ext cx="8382000" cy="5029200"/>
          </a:xfrm>
        </p:spPr>
        <p:txBody>
          <a:bodyPr>
            <a:noAutofit/>
          </a:bodyPr>
          <a:lstStyle/>
          <a:p>
            <a:pPr>
              <a:buFont typeface="+mj-lt"/>
              <a:buAutoNum type="arabicPeriod"/>
            </a:pPr>
            <a:endParaRPr lang="el-GR" sz="2400" dirty="0" smtClean="0"/>
          </a:p>
          <a:p>
            <a:pPr>
              <a:buFont typeface="+mj-lt"/>
              <a:buAutoNum type="arabicPeriod"/>
            </a:pPr>
            <a:r>
              <a:rPr lang="el-GR" sz="2400" dirty="0" smtClean="0"/>
              <a:t>Αίτηση ενδιαφέροντος στο </a:t>
            </a:r>
            <a:r>
              <a:rPr lang="en-US" sz="2400" dirty="0" smtClean="0">
                <a:hlinkClick r:id="rId3"/>
              </a:rPr>
              <a:t>www.aiesec.gr</a:t>
            </a:r>
            <a:r>
              <a:rPr lang="en-US" sz="2400" dirty="0" smtClean="0"/>
              <a:t> </a:t>
            </a:r>
            <a:endParaRPr lang="el-GR" sz="2400" dirty="0" smtClean="0"/>
          </a:p>
          <a:p>
            <a:pPr>
              <a:buFont typeface="+mj-lt"/>
              <a:buAutoNum type="arabicPeriod"/>
            </a:pPr>
            <a:r>
              <a:rPr lang="el-GR" sz="2400" dirty="0" smtClean="0"/>
              <a:t>Ενημέρωση αποδοχής και δικαίωμα πρόσβασης στο σύστημα</a:t>
            </a:r>
            <a:r>
              <a:rPr lang="en-US" sz="2400" dirty="0" smtClean="0"/>
              <a:t> </a:t>
            </a:r>
            <a:r>
              <a:rPr lang="el-GR" sz="2400" dirty="0" smtClean="0"/>
              <a:t>εύρεσης θέσης</a:t>
            </a:r>
            <a:endParaRPr lang="el-GR" sz="2400" dirty="0"/>
          </a:p>
          <a:p>
            <a:pPr>
              <a:buFont typeface="+mj-lt"/>
              <a:buAutoNum type="arabicPeriod"/>
            </a:pPr>
            <a:r>
              <a:rPr lang="el-GR" sz="2400" dirty="0" smtClean="0"/>
              <a:t>Συμμετοχή </a:t>
            </a:r>
            <a:r>
              <a:rPr lang="el-GR" sz="2400" dirty="0"/>
              <a:t>στο διήμερο σεμινάριο προετοιμασίας</a:t>
            </a:r>
          </a:p>
          <a:p>
            <a:pPr>
              <a:buFont typeface="+mj-lt"/>
              <a:buAutoNum type="arabicPeriod"/>
            </a:pPr>
            <a:r>
              <a:rPr lang="el-GR" sz="2400" dirty="0" smtClean="0"/>
              <a:t>Έναρξη </a:t>
            </a:r>
            <a:r>
              <a:rPr lang="el-GR" sz="2400" dirty="0"/>
              <a:t>εύρεσης Πρακτικής υπό την καθοδήγηση ατόμου </a:t>
            </a:r>
            <a:r>
              <a:rPr lang="el-GR" sz="2400" dirty="0" smtClean="0"/>
              <a:t>από</a:t>
            </a:r>
            <a:r>
              <a:rPr lang="en-US" sz="2400" dirty="0" smtClean="0"/>
              <a:t> </a:t>
            </a:r>
            <a:r>
              <a:rPr lang="el-GR" sz="2400" dirty="0" smtClean="0"/>
              <a:t>την </a:t>
            </a:r>
            <a:r>
              <a:rPr lang="el-GR" sz="2400" dirty="0"/>
              <a:t>Τοπική </a:t>
            </a:r>
            <a:r>
              <a:rPr lang="el-GR" sz="2400" dirty="0" smtClean="0"/>
              <a:t>Επιτροπή</a:t>
            </a:r>
            <a:endParaRPr lang="en-US" sz="2400" dirty="0" smtClean="0"/>
          </a:p>
          <a:p>
            <a:pPr>
              <a:buFont typeface="+mj-lt"/>
              <a:buAutoNum type="arabicPeriod"/>
            </a:pPr>
            <a:r>
              <a:rPr lang="el-GR" sz="2400" dirty="0" smtClean="0"/>
              <a:t> </a:t>
            </a:r>
            <a:r>
              <a:rPr lang="el-GR" sz="2400" dirty="0"/>
              <a:t>Συμμετοχή σε online εκπαιδευτικά σεμινάρια για την </a:t>
            </a:r>
            <a:r>
              <a:rPr lang="el-GR" sz="2400" dirty="0" smtClean="0"/>
              <a:t>ενίσχυση</a:t>
            </a:r>
            <a:r>
              <a:rPr lang="en-US" sz="2400" dirty="0" smtClean="0"/>
              <a:t> </a:t>
            </a:r>
            <a:r>
              <a:rPr lang="el-GR" sz="2400" dirty="0" smtClean="0"/>
              <a:t>των </a:t>
            </a:r>
            <a:r>
              <a:rPr lang="el-GR" sz="2400" dirty="0"/>
              <a:t>επαγγελματικών και προσωπικών ικανοτήτων του </a:t>
            </a:r>
            <a:r>
              <a:rPr lang="el-GR" sz="2400" dirty="0" smtClean="0"/>
              <a:t>συμμετέχοντα</a:t>
            </a:r>
            <a:endParaRPr lang="el-GR" sz="24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591</Words>
  <Application>Microsoft Office PowerPoint</Application>
  <PresentationFormat>On-screen Show (4:3)</PresentationFormat>
  <Paragraphs>65</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Καλώς ήρθατε</vt:lpstr>
      <vt:lpstr>Slide 2</vt:lpstr>
      <vt:lpstr>Slide 3</vt:lpstr>
      <vt:lpstr>Το πρόγραμμά μας</vt:lpstr>
      <vt:lpstr>Slide 5</vt:lpstr>
      <vt:lpstr>Χώρες </vt:lpstr>
      <vt:lpstr>Τι προσφέρουμε</vt:lpstr>
      <vt:lpstr>Τι κερδίζεις</vt:lpstr>
      <vt:lpstr>Στάδια προγράμματος</vt:lpstr>
      <vt:lpstr>Slide 10</vt:lpstr>
      <vt:lpstr>Slide 11</vt:lpstr>
      <vt:lpstr>Ευχαριστούμε!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dc:creator>
  <cp:lastModifiedBy>Giorgos</cp:lastModifiedBy>
  <cp:revision>25</cp:revision>
  <dcterms:created xsi:type="dcterms:W3CDTF">2013-10-04T09:33:46Z</dcterms:created>
  <dcterms:modified xsi:type="dcterms:W3CDTF">2013-10-14T15:24:38Z</dcterms:modified>
</cp:coreProperties>
</file>